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6" r:id="rId3"/>
    <p:sldId id="279" r:id="rId4"/>
    <p:sldId id="257" r:id="rId5"/>
    <p:sldId id="261" r:id="rId6"/>
    <p:sldId id="258" r:id="rId7"/>
    <p:sldId id="260" r:id="rId8"/>
    <p:sldId id="262" r:id="rId9"/>
    <p:sldId id="263" r:id="rId10"/>
    <p:sldId id="270" r:id="rId11"/>
    <p:sldId id="267" r:id="rId12"/>
    <p:sldId id="268" r:id="rId13"/>
    <p:sldId id="269" r:id="rId14"/>
    <p:sldId id="264" r:id="rId15"/>
    <p:sldId id="266" r:id="rId16"/>
    <p:sldId id="265" r:id="rId17"/>
    <p:sldId id="280" r:id="rId18"/>
    <p:sldId id="282" r:id="rId19"/>
    <p:sldId id="281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E92D57-F47B-4141-AF33-AB1DE0709ACE}">
          <p14:sldIdLst>
            <p14:sldId id="278"/>
            <p14:sldId id="256"/>
            <p14:sldId id="279"/>
            <p14:sldId id="257"/>
            <p14:sldId id="261"/>
            <p14:sldId id="258"/>
            <p14:sldId id="260"/>
            <p14:sldId id="262"/>
            <p14:sldId id="263"/>
            <p14:sldId id="270"/>
            <p14:sldId id="267"/>
            <p14:sldId id="268"/>
            <p14:sldId id="269"/>
            <p14:sldId id="264"/>
            <p14:sldId id="266"/>
            <p14:sldId id="265"/>
            <p14:sldId id="280"/>
            <p14:sldId id="282"/>
            <p14:sldId id="281"/>
          </p14:sldIdLst>
        </p14:section>
        <p14:section name="Раздел без заголовка" id="{FF2E892E-4F61-476E-A204-B8E5BB39B4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39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7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13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34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05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89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75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1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24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0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44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94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536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42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4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2EC9-530D-43A4-BBC3-9C91F8BC8E7F}" type="datetimeFigureOut">
              <a:rPr lang="uk-UA" smtClean="0"/>
              <a:t>04.11.2020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8D58EE-840B-449B-9C06-D0C043939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08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4" y="242888"/>
            <a:ext cx="11015662" cy="611504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i="1" dirty="0" smtClean="0">
                <a:solidFill>
                  <a:schemeClr val="accent4">
                    <a:lumMod val="75000"/>
                  </a:schemeClr>
                </a:solidFill>
              </a:rPr>
              <a:t>«Онлайн-середовище </a:t>
            </a: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</a:rPr>
              <a:t>для організації роботи вчителя початкових класів під </a:t>
            </a:r>
            <a:r>
              <a:rPr lang="uk-UA" sz="4000" b="1" i="1" dirty="0" smtClean="0">
                <a:solidFill>
                  <a:schemeClr val="accent4">
                    <a:lumMod val="75000"/>
                  </a:schemeClr>
                </a:solidFill>
              </a:rPr>
              <a:t>час дистанційного навчання»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4000" b="1" i="1" dirty="0">
              <a:solidFill>
                <a:schemeClr val="accent4"/>
              </a:solidFill>
            </a:endParaRPr>
          </a:p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Підготувала вчитель початкових класів 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Халипенко</a:t>
            </a:r>
            <a:r>
              <a:rPr lang="uk-UA" sz="2800" dirty="0" smtClean="0">
                <a:solidFill>
                  <a:schemeClr val="tx1"/>
                </a:solidFill>
              </a:rPr>
              <a:t> І.В.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2447924"/>
            <a:ext cx="3537860" cy="21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9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" y="357189"/>
            <a:ext cx="11530013" cy="618648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uk-UA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Можливості </a:t>
            </a:r>
            <a:r>
              <a:rPr lang="en-US" sz="4400" b="1" i="1" dirty="0">
                <a:solidFill>
                  <a:srgbClr val="FF0000"/>
                </a:solidFill>
                <a:ea typeface="+mj-ea"/>
                <a:cs typeface="+mj-cs"/>
              </a:rPr>
              <a:t>Google Classroom </a:t>
            </a:r>
            <a:r>
              <a:rPr lang="uk-UA" sz="4400" b="1" i="1" dirty="0" smtClean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uk-UA" sz="4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проводити тестування за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Google-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,контролювати  , систематизувати;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оцінювати діяльність;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переглядати результати виконання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вправ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застосовувати різні форми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оцінювання;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коментувати й організовувати ефективне спілкування з учнями в режимі реального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змогу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вести онлайн-бесіди в режимі реального часу з комп’ютера або мобільного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пристрою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учасники/учасниці команди можуть показувати свої екрани, дивитись і працювати разом над усім. 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516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57185" y="414337"/>
            <a:ext cx="11144252" cy="2143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ClassDojo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https://www.classdojo.com/uk-ua/signup/)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3" y="2647060"/>
            <a:ext cx="7372350" cy="38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5" y="142875"/>
            <a:ext cx="7014267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238499"/>
            <a:ext cx="6096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0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314325"/>
            <a:ext cx="11487150" cy="6229350"/>
          </a:xfrm>
        </p:spPr>
        <p:txBody>
          <a:bodyPr>
            <a:normAutofit lnSpcReduction="10000"/>
          </a:bodyPr>
          <a:lstStyle/>
          <a:p>
            <a:pPr indent="714375" algn="just"/>
            <a:r>
              <a:rPr lang="ru-RU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Можливості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4000" i="1" dirty="0" err="1">
                <a:solidFill>
                  <a:schemeClr val="accent4">
                    <a:lumMod val="75000"/>
                  </a:schemeClr>
                </a:solidFill>
              </a:rPr>
              <a:t>ClassDojo</a:t>
            </a: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457200" indent="-457200" algn="l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Реєструється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вчитель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/ка й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реєструє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Персональний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код для доступу до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власного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профілю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висилається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учням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отримують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доступ до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профілю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ожливість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спілкування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сторінці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того як учитель/ка створив(ла) пост,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школярі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коментувати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Кожен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учень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отримує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аватарку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монстрика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монстрика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кожне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вчитель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/ка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присвоює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учням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спостерігати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успішність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окремих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бачити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м’яких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навичках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03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" y="500063"/>
            <a:ext cx="11329988" cy="25431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Zoom </a:t>
            </a:r>
            <a:r>
              <a:rPr lang="en-US" sz="5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(zoom.us/download) </a:t>
            </a:r>
            <a:r>
              <a:rPr lang="en-US" sz="5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— </a:t>
            </a:r>
            <a:r>
              <a:rPr lang="uk-UA" sz="5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сервіс для проведення </a:t>
            </a:r>
            <a:r>
              <a:rPr lang="uk-UA" sz="5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відеоконференцій</a:t>
            </a:r>
            <a:r>
              <a:rPr lang="uk-UA" sz="5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та онлайн-зустрічей.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3043238"/>
            <a:ext cx="4929188" cy="32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2418"/>
            <a:ext cx="11401424" cy="65644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3" y="214313"/>
            <a:ext cx="11530012" cy="627221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27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8" y="71259"/>
            <a:ext cx="1157287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4000" b="1" i="1" dirty="0" smtClean="0"/>
              <a:t>Можливості </a:t>
            </a:r>
            <a:r>
              <a:rPr lang="uk-UA" sz="4000" b="1" i="1" dirty="0" err="1" smtClean="0">
                <a:solidFill>
                  <a:schemeClr val="accent4">
                    <a:lumMod val="75000"/>
                  </a:schemeClr>
                </a:solidFill>
              </a:rPr>
              <a:t>Zoom</a:t>
            </a:r>
            <a:r>
              <a:rPr lang="uk-UA" sz="4000" b="1" i="1" dirty="0" smtClean="0">
                <a:solidFill>
                  <a:schemeClr val="accent4">
                    <a:lumMod val="75000"/>
                  </a:schemeClr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підходить </a:t>
            </a:r>
            <a:r>
              <a:rPr lang="uk-UA" sz="2400" dirty="0"/>
              <a:t>для індивідуальних та групових занять.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Користувачі </a:t>
            </a:r>
            <a:r>
              <a:rPr lang="uk-UA" sz="2400" dirty="0"/>
              <a:t>можуть використовувати додаток як на комп’ютері, так і на планшеті чи смартфоні.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До </a:t>
            </a:r>
            <a:r>
              <a:rPr lang="uk-UA" sz="2400" dirty="0" err="1"/>
              <a:t>відеоконференції</a:t>
            </a:r>
            <a:r>
              <a:rPr lang="uk-UA" sz="2400" dirty="0"/>
              <a:t> може підключитися будь-який(а) користувач/ка за посиланням або ідентифікатором конференції.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Заняття </a:t>
            </a:r>
            <a:r>
              <a:rPr lang="uk-UA" sz="2400" dirty="0"/>
              <a:t>можна запланувати заздалегідь, а також зробити посилання для постійних зустрічей у певний час.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У </a:t>
            </a:r>
            <a:r>
              <a:rPr lang="uk-UA" sz="2400" dirty="0"/>
              <a:t>платформу вбудована інтерактивна дошка, яку можна демонструвати учням. Крім того, є можливість легко й швидко перемикатися з демонстрації екрана на інтерактивну </a:t>
            </a:r>
            <a:r>
              <a:rPr lang="uk-UA" sz="2400"/>
              <a:t>дошку</a:t>
            </a:r>
            <a:r>
              <a:rPr lang="uk-UA" sz="240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Для  безпеки </a:t>
            </a:r>
            <a:r>
              <a:rPr lang="uk-UA" sz="2400" dirty="0"/>
              <a:t>й </a:t>
            </a:r>
            <a:r>
              <a:rPr lang="uk-UA" sz="2400" dirty="0" smtClean="0"/>
              <a:t>захищеності рекомендується </a:t>
            </a:r>
            <a:r>
              <a:rPr lang="uk-UA" sz="2400" dirty="0"/>
              <a:t>користуватися налаштуванням “кімната очікування” (тоді організатор конференції підтверджує кожного учасника для </a:t>
            </a:r>
            <a:r>
              <a:rPr lang="uk-UA" sz="2400" dirty="0" smtClean="0"/>
              <a:t>приєднання</a:t>
            </a:r>
            <a:r>
              <a:rPr lang="uk-UA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1061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28599"/>
            <a:ext cx="11472862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5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4300"/>
            <a:ext cx="10029825" cy="65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6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78088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6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28317"/>
            <a:ext cx="11444288" cy="60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91835"/>
            <a:ext cx="11915775" cy="66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212435"/>
            <a:ext cx="11720945" cy="6419273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algn="ctr"/>
            <a:r>
              <a:rPr lang="uk-UA" sz="4000" b="1" dirty="0">
                <a:solidFill>
                  <a:srgbClr val="002060"/>
                </a:solidFill>
              </a:rPr>
              <a:t>Основні форми онлайн-комунікації :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Відеоконференція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Форум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Чат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Блог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Електронна пошта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 smtClean="0">
                <a:solidFill>
                  <a:srgbClr val="002060"/>
                </a:solidFill>
              </a:rPr>
              <a:t>Анкетування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Соціальні мережі, служби обміну миттєвими повідомленнями та мобільні </a:t>
            </a:r>
            <a:r>
              <a:rPr lang="uk-UA" sz="3600" b="1" i="1" dirty="0" smtClean="0">
                <a:solidFill>
                  <a:srgbClr val="002060"/>
                </a:solidFill>
              </a:rPr>
              <a:t>застосунки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9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28638" y="571500"/>
            <a:ext cx="10858500" cy="1457325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Поширені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веб-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ресурси</a:t>
            </a:r>
            <a:r>
              <a:rPr lang="ru-RU" b="1" i="1" dirty="0" smtClean="0">
                <a:solidFill>
                  <a:srgbClr val="002060"/>
                </a:solidFill>
              </a:rPr>
              <a:t> для </a:t>
            </a:r>
            <a:r>
              <a:rPr lang="ru-RU" b="1" i="1" dirty="0" err="1" smtClean="0">
                <a:solidFill>
                  <a:srgbClr val="002060"/>
                </a:solidFill>
              </a:rPr>
              <a:t>дистанційного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навчання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6" y="2201507"/>
            <a:ext cx="8858250" cy="40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7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142876"/>
            <a:ext cx="11615737" cy="170021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Платформа </a:t>
            </a:r>
            <a:r>
              <a:rPr lang="ru-RU" sz="3600" dirty="0" err="1">
                <a:solidFill>
                  <a:srgbClr val="FF0000"/>
                </a:solidFill>
              </a:rPr>
              <a:t>Moodle</a:t>
            </a:r>
            <a:r>
              <a:rPr lang="ru-RU" sz="3600" dirty="0">
                <a:solidFill>
                  <a:srgbClr val="FF0000"/>
                </a:solidFill>
              </a:rPr>
              <a:t> (https://moodle.org/) </a:t>
            </a:r>
            <a:r>
              <a:rPr lang="ru-RU" sz="3600" dirty="0">
                <a:solidFill>
                  <a:srgbClr val="002060"/>
                </a:solidFill>
              </a:rPr>
              <a:t>— </a:t>
            </a:r>
            <a:r>
              <a:rPr lang="ru-RU" sz="3600" dirty="0" err="1">
                <a:solidFill>
                  <a:srgbClr val="002060"/>
                </a:solidFill>
              </a:rPr>
              <a:t>безкоштовна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відкрита</a:t>
            </a:r>
            <a:r>
              <a:rPr lang="ru-RU" sz="3600" dirty="0">
                <a:solidFill>
                  <a:srgbClr val="002060"/>
                </a:solidFill>
              </a:rPr>
              <a:t> система </a:t>
            </a:r>
            <a:r>
              <a:rPr lang="ru-RU" sz="3600" dirty="0" err="1">
                <a:solidFill>
                  <a:srgbClr val="002060"/>
                </a:solidFill>
              </a:rPr>
              <a:t>управління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дистанційним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навчанням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" y="1843088"/>
            <a:ext cx="1013698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1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6" y="357188"/>
            <a:ext cx="11430000" cy="6329362"/>
          </a:xfrm>
        </p:spPr>
        <p:txBody>
          <a:bodyPr>
            <a:normAutofit fontScale="92500" lnSpcReduction="10000"/>
          </a:bodyPr>
          <a:lstStyle/>
          <a:p>
            <a:r>
              <a:rPr lang="en-US" sz="5200" b="1" dirty="0">
                <a:solidFill>
                  <a:srgbClr val="002060"/>
                </a:solidFill>
              </a:rPr>
              <a:t>Moodle </a:t>
            </a:r>
            <a:r>
              <a:rPr lang="uk-UA" sz="5200" b="1" dirty="0">
                <a:solidFill>
                  <a:srgbClr val="002060"/>
                </a:solidFill>
              </a:rPr>
              <a:t>має у своєму </a:t>
            </a:r>
            <a:r>
              <a:rPr lang="uk-UA" sz="5200" b="1" dirty="0" smtClean="0">
                <a:solidFill>
                  <a:srgbClr val="002060"/>
                </a:solidFill>
              </a:rPr>
              <a:t>інструментарії:</a:t>
            </a:r>
            <a:r>
              <a:rPr lang="uk-UA" dirty="0" smtClean="0"/>
              <a:t>: 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форми здавання завдань; 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дискусійні форуми; 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завантаження файлів;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 журнал оцінювання; 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обмін повідомленнями;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 календар подій;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 новини та анонси;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 онлайн-тестування;</a:t>
            </a:r>
          </a:p>
          <a:p>
            <a:pPr marL="2057400" indent="-342900" algn="l">
              <a:buClr>
                <a:srgbClr val="41933D"/>
              </a:buClr>
              <a:buSzPct val="100000"/>
              <a:buFont typeface="Wingdings" panose="05000000000000000000" pitchFamily="2" charset="2"/>
              <a:buChar char=""/>
            </a:pPr>
            <a:r>
              <a:rPr lang="uk-UA" sz="3600" b="1" i="1" dirty="0">
                <a:solidFill>
                  <a:srgbClr val="002060"/>
                </a:solidFill>
              </a:rPr>
              <a:t> Вікі-ресурси.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732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71476" y="585788"/>
            <a:ext cx="11301412" cy="181874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Платформа </a:t>
            </a:r>
            <a:r>
              <a:rPr lang="en-US" dirty="0">
                <a:solidFill>
                  <a:srgbClr val="FF0000"/>
                </a:solidFill>
              </a:rPr>
              <a:t>Google Classroom (https://classroom.google. com) </a:t>
            </a:r>
            <a:r>
              <a:rPr lang="en-US" dirty="0">
                <a:solidFill>
                  <a:srgbClr val="002060"/>
                </a:solidFill>
              </a:rPr>
              <a:t>—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404534"/>
            <a:ext cx="7586663" cy="4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7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396346"/>
            <a:ext cx="2656998" cy="5904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36" y="396347"/>
            <a:ext cx="2513886" cy="5904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22" y="396346"/>
            <a:ext cx="2835354" cy="5904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20" y="396346"/>
            <a:ext cx="3086100" cy="59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6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3466</TotalTime>
  <Words>401</Words>
  <Application>Microsoft Office PowerPoint</Application>
  <PresentationFormat>Широкоэкранный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Поширені веб-ресурси для дистанційного навчання:</vt:lpstr>
      <vt:lpstr>Платформа Moodle (https://moodle.org/) — безкоштовна відкрита система управління дистанційним навчанням. </vt:lpstr>
      <vt:lpstr>Презентация PowerPoint</vt:lpstr>
      <vt:lpstr>Платформа Google Classroom (https://classroom.google. com) — </vt:lpstr>
      <vt:lpstr>Презентация PowerPoint</vt:lpstr>
      <vt:lpstr>Презентация PowerPoint</vt:lpstr>
      <vt:lpstr>ClassDojo (https://www.classdojo.com/uk-ua/signup/) —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Inna</cp:lastModifiedBy>
  <cp:revision>31</cp:revision>
  <dcterms:created xsi:type="dcterms:W3CDTF">2020-10-24T07:20:35Z</dcterms:created>
  <dcterms:modified xsi:type="dcterms:W3CDTF">2020-11-04T21:09:53Z</dcterms:modified>
</cp:coreProperties>
</file>