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308" r:id="rId3"/>
    <p:sldId id="314" r:id="rId4"/>
    <p:sldId id="332" r:id="rId5"/>
    <p:sldId id="338" r:id="rId6"/>
    <p:sldId id="335" r:id="rId7"/>
    <p:sldId id="337" r:id="rId8"/>
    <p:sldId id="340" r:id="rId9"/>
    <p:sldId id="341" r:id="rId10"/>
  </p:sldIdLst>
  <p:sldSz cx="9144000" cy="6858000" type="screen4x3"/>
  <p:notesSz cx="6761163" cy="9942513"/>
  <p:defaultTextStyle>
    <a:defPPr>
      <a:defRPr lang="uk-UA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ІПАТЕНКО Олена" initials="ІО" lastIdx="1" clrIdx="0">
    <p:extLst>
      <p:ext uri="{19B8F6BF-5375-455C-9EA6-DF929625EA0E}">
        <p15:presenceInfo xmlns:p15="http://schemas.microsoft.com/office/powerpoint/2012/main" userId="ІПАТЕНКО Оле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E28"/>
    <a:srgbClr val="0D893C"/>
    <a:srgbClr val="E6F2E6"/>
    <a:srgbClr val="FEFEFE"/>
    <a:srgbClr val="6FCB6F"/>
    <a:srgbClr val="EBE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0" autoAdjust="0"/>
    <p:restoredTop sz="94364" autoAdjust="0"/>
  </p:normalViewPr>
  <p:slideViewPr>
    <p:cSldViewPr>
      <p:cViewPr varScale="1">
        <p:scale>
          <a:sx n="73" d="100"/>
          <a:sy n="73" d="100"/>
        </p:scale>
        <p:origin x="1302" y="78"/>
      </p:cViewPr>
      <p:guideLst>
        <p:guide orient="horz" pos="22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29277" y="0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9E110-B52F-474A-B07C-7CBFD3D8606C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2" y="9444118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29277" y="9444118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5BE0F-C685-4C67-8B4F-2649C09607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7794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C07BC-7310-4BC5-B14F-5F6224A996CB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E1080-7F88-47A5-86AE-C9F00848BC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468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3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увати 1"/>
          <p:cNvGrpSpPr/>
          <p:nvPr/>
        </p:nvGrpSpPr>
        <p:grpSpPr>
          <a:xfrm>
            <a:off x="0" y="2579962"/>
            <a:ext cx="9144000" cy="1436833"/>
            <a:chOff x="0" y="2579962"/>
            <a:chExt cx="9144000" cy="1436833"/>
          </a:xfrm>
        </p:grpSpPr>
        <p:sp>
          <p:nvSpPr>
            <p:cNvPr id="3" name="Прямокутник 2"/>
            <p:cNvSpPr/>
            <p:nvPr/>
          </p:nvSpPr>
          <p:spPr>
            <a:xfrm>
              <a:off x="0" y="2595809"/>
              <a:ext cx="9112019" cy="1404023"/>
            </a:xfrm>
            <a:prstGeom prst="rect">
              <a:avLst/>
            </a:prstGeom>
            <a:solidFill>
              <a:srgbClr val="FEFEF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" name="Прямокутник 3"/>
            <p:cNvSpPr/>
            <p:nvPr/>
          </p:nvSpPr>
          <p:spPr>
            <a:xfrm>
              <a:off x="2953182" y="2579962"/>
              <a:ext cx="202603" cy="1436833"/>
            </a:xfrm>
            <a:prstGeom prst="rect">
              <a:avLst/>
            </a:prstGeom>
            <a:solidFill>
              <a:srgbClr val="92D050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3155786" y="2579962"/>
              <a:ext cx="5988214" cy="1436833"/>
            </a:xfrm>
            <a:prstGeom prst="rect">
              <a:avLst/>
            </a:prstGeom>
            <a:solidFill>
              <a:srgbClr val="286E28"/>
            </a:solidFill>
            <a:ln>
              <a:solidFill>
                <a:srgbClr val="286E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0074" rIns="0" bIns="40074" rtlCol="0" anchor="ctr"/>
            <a:lstStyle/>
            <a:p>
              <a:pPr algn="ctr">
                <a:spcAft>
                  <a:spcPts val="1052"/>
                </a:spcAft>
              </a:pPr>
              <a:r>
                <a:rPr lang="uk-U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ПРАВА ДИТИНИ</a:t>
              </a:r>
              <a:endParaRPr lang="uk-U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>
                <a:spcAft>
                  <a:spcPts val="1052"/>
                </a:spcAft>
              </a:pPr>
              <a:endParaRPr lang="uk-UA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677" y="2579962"/>
              <a:ext cx="1963347" cy="1436833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6" name="TextBox 5"/>
          <p:cNvSpPr txBox="1"/>
          <p:nvPr/>
        </p:nvSpPr>
        <p:spPr>
          <a:xfrm>
            <a:off x="4941447" y="4567829"/>
            <a:ext cx="4202553" cy="1619814"/>
          </a:xfrm>
          <a:prstGeom prst="rect">
            <a:avLst/>
          </a:prstGeom>
          <a:solidFill>
            <a:schemeClr val="bg1"/>
          </a:solidFill>
        </p:spPr>
        <p:txBody>
          <a:bodyPr wrap="square" lIns="80147" tIns="40074" rIns="80147" bIns="40074" rtlCol="0">
            <a:spAutoFit/>
          </a:bodyPr>
          <a:lstStyle/>
          <a:p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Олена Іпатенко,</a:t>
            </a:r>
          </a:p>
          <a:p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  <a:endParaRPr lang="uk-UA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340768"/>
            <a:ext cx="8172909" cy="51125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ДИТИНА</a:t>
            </a: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особа до досягнення нею повноліття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малолітня дитина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до досягнення 14 років                      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неповнолітня дитина 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від 14 років до 18 років              </a:t>
            </a: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933056"/>
            <a:ext cx="3285485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268760"/>
            <a:ext cx="8172909" cy="5328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Законодавство з питань прав дитини</a:t>
            </a:r>
          </a:p>
          <a:p>
            <a:pPr algn="ctr"/>
            <a:endParaRPr lang="uk-UA" b="1" dirty="0" smtClean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Конституція України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Конвенція ООН про права дитини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Сімейний кодекс України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Цивільний кодекс України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Житловий кодекс України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 України «Про охорону дитинства»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 України «Про основи соціального захисту бездомних осіб і безпритульних дітей»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 України «Про забезпечення організаційно-правових умов соціального захисту дітей-сиріт та дітей, позбавлених батьківського піклування»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636912"/>
            <a:ext cx="2601466" cy="190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3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188000"/>
            <a:ext cx="8172909" cy="54093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b="1" dirty="0" smtClean="0">
              <a:ln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uk-UA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ГАРАНТІЇПРАВ ДИТИНИ, ЗАКРІПЛЕНІ ЗАКОНОДАВСТВОМ УКРАЇНИ</a:t>
            </a:r>
          </a:p>
          <a:p>
            <a:pPr algn="ctr"/>
            <a:endParaRPr lang="uk-UA" sz="1400" b="1" dirty="0" smtClean="0">
              <a:ln>
                <a:solidFill>
                  <a:sysClr val="windowText" lastClr="000000"/>
                </a:solidFill>
              </a:ln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Конституція України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2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таття 21 «Усі люди є вільні і рівні у своїй гідності та правах. Права і свободи людини є невідчужуваними і непорушними»</a:t>
            </a:r>
          </a:p>
          <a:p>
            <a:endParaRPr lang="uk-UA" sz="22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2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стаття 24 «Громадяни мають рівні конституційні права і свободи та є рівними перед законом»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uk-UA" sz="22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2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стаття 52 «Діти рівні у своїх правах незалежно від походження, а також від того, народжені вони в шлюбі чи поза ним. Будь-яке насильство над дитиною та її експлуатація переслідуються за законом»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0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60" y="1188000"/>
            <a:ext cx="8172909" cy="54093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uk-UA" sz="2800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ПРАВА ДИТИНИ,</a:t>
            </a:r>
          </a:p>
          <a:p>
            <a:pPr algn="ctr"/>
            <a:r>
              <a:rPr lang="uk-UA" sz="2800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</a:t>
            </a:r>
            <a:r>
              <a:rPr lang="uk-UA" sz="2800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 гарантуються міжнародним та національним законодавством</a:t>
            </a:r>
            <a:endParaRPr lang="en-US" sz="2800" dirty="0" smtClean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 на життя</a:t>
            </a:r>
          </a:p>
          <a:p>
            <a:endParaRPr lang="uk-UA" sz="22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uk-UA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раво на охорону здоров</a:t>
            </a:r>
            <a:r>
              <a:rPr lang="en-US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я, на </a:t>
            </a:r>
          </a:p>
          <a:p>
            <a:r>
              <a:rPr lang="uk-UA" sz="2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безпечні умови для життя і</a:t>
            </a:r>
          </a:p>
          <a:p>
            <a:r>
              <a:rPr lang="uk-UA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здорового розвитку</a:t>
            </a:r>
          </a:p>
          <a:p>
            <a:endParaRPr lang="uk-UA" sz="22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 на ім</a:t>
            </a:r>
            <a:r>
              <a:rPr lang="en-US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 та громадянство</a:t>
            </a:r>
          </a:p>
          <a:p>
            <a:endParaRPr lang="uk-UA" sz="2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 на достатній життєвий рівень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(для фізичного, інтелектуального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морального,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культурного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духовного і соціального розвитк</a:t>
            </a: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</a:t>
            </a:r>
            <a:endParaRPr lang="uk-UA" sz="22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49" y="2852936"/>
            <a:ext cx="2913655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30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188000"/>
            <a:ext cx="8172909" cy="54093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uk-UA" sz="22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uk-UA" sz="22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uk-UA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 на вільне висловлення своєї думки та розвиток суспільної активності</a:t>
            </a:r>
          </a:p>
          <a:p>
            <a:endParaRPr lang="uk-UA" sz="2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uk-UA" sz="2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uk-UA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раво на отримання інформації, що відповідає віку дитини</a:t>
            </a:r>
            <a:r>
              <a:rPr lang="ru-RU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тому числі право на вільний пошук, отримання, використання,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поширення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 зберігання інформації в усній, письмовій чи іншій формі, за допомогою творів мистецтва, літератури, засобів масової інформації, засобів зв'язку (комп'ютерної, телефонної мережі тощо) чи інших засобів на вибір дитини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uk-UA" sz="2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uk-UA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раво на свободу совісті та релігійних переконань</a:t>
            </a:r>
            <a:endParaRPr lang="en-US" sz="22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2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 на свободу, особисту недоторканність та захист гідності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(дитина 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має право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особисто звернутися до державних органів за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захистом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своїх прав, свобод і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законних інтересів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uk-UA" sz="22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30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188000"/>
            <a:ext cx="8172909" cy="540935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2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 на захист від усіх форм насильства</a:t>
            </a:r>
          </a:p>
          <a:p>
            <a:endParaRPr lang="uk-UA" sz="22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 на проживання в сім'ї разом з батьками або в сім'ї одного з них та право на піклування батьків</a:t>
            </a:r>
            <a:r>
              <a:rPr lang="uk-UA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0"/>
            <a:r>
              <a:rPr lang="uk-UA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тому числі право на контакт з батьками, які проживають окремо,</a:t>
            </a:r>
          </a:p>
          <a:p>
            <a:pPr lvl="0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право на контакт з батьками, іншими членами сім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ї та родичами, які</a:t>
            </a:r>
          </a:p>
          <a:p>
            <a:pPr lvl="0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проживають у різних державах)</a:t>
            </a:r>
          </a:p>
          <a:p>
            <a:pPr lvl="0"/>
            <a:endParaRPr lang="uk-UA" sz="22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uk-UA" sz="2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uk-UA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раво на освіту</a:t>
            </a:r>
          </a:p>
          <a:p>
            <a:pPr lvl="0"/>
            <a:endParaRPr lang="uk-UA" sz="2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 </a:t>
            </a:r>
            <a:r>
              <a:rPr lang="ru-RU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працю та на зайняття підприємницькою </a:t>
            </a:r>
            <a:r>
              <a:rPr lang="ru-RU" sz="2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діяльністю</a:t>
            </a:r>
          </a:p>
          <a:p>
            <a:pPr lvl="0"/>
            <a:endParaRPr lang="ru-RU" sz="22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 </a:t>
            </a:r>
            <a:r>
              <a:rPr lang="ru-RU" sz="2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майно та житло </a:t>
            </a:r>
            <a:r>
              <a:rPr lang="ru-RU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(зокрема, дитина наймача або власника житла має право користуватися ним нарівні з останнім</a:t>
            </a:r>
            <a:r>
              <a:rPr lang="ru-RU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uk-UA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188000"/>
            <a:ext cx="8172909" cy="540935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 на об'єднання в дитячі та молодіжні громадські організації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 цьому створення дитячих організацій політичного та релігійного спрямування забороняється)</a:t>
            </a:r>
          </a:p>
          <a:p>
            <a:pPr lvl="0"/>
            <a:endParaRPr lang="uk-UA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 на звернення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(зокрема, до органів державної влади, органів місцевого самоврядування, підприємств, установ, організацій, засобів масової інформації та їх посадових осіб із зауваженнями та пропозиціями стосовно їхньої діяльності, заявами та клопотаннями щодо реалізації своїх прав і законних інтересів та скаргами про їх порушення)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uk-UA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uk-UA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uk-UA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uk-UA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uk-UA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796" y="4221088"/>
            <a:ext cx="3398887" cy="220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5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201424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КУДИ ЗВЕРТАТИСЯ ДИТИНІ ЗА ЗАХИСТОМ СВОЇХ ПРАВ</a:t>
            </a:r>
          </a:p>
          <a:p>
            <a:pPr algn="just" fontAlgn="base">
              <a:spcAft>
                <a:spcPts val="0"/>
              </a:spcAft>
            </a:pP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2465829"/>
            <a:ext cx="2780266" cy="18992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804" y="3213058"/>
            <a:ext cx="2625540" cy="236770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305" y="3816139"/>
            <a:ext cx="2772595" cy="220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27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4207</TotalTime>
  <Words>559</Words>
  <Application>Microsoft Office PowerPoint</Application>
  <PresentationFormat>Экран (4:3)</PresentationFormat>
  <Paragraphs>110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MaTeMat1K</dc:creator>
  <cp:lastModifiedBy>ІПАТЕНКО Олена</cp:lastModifiedBy>
  <cp:revision>465</cp:revision>
  <cp:lastPrinted>2016-06-08T13:41:31Z</cp:lastPrinted>
  <dcterms:created xsi:type="dcterms:W3CDTF">2010-02-23T11:30:32Z</dcterms:created>
  <dcterms:modified xsi:type="dcterms:W3CDTF">2019-09-09T07:00:33Z</dcterms:modified>
</cp:coreProperties>
</file>