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71" r:id="rId4"/>
    <p:sldId id="274" r:id="rId5"/>
    <p:sldId id="275" r:id="rId6"/>
    <p:sldId id="260" r:id="rId7"/>
    <p:sldId id="268" r:id="rId8"/>
    <p:sldId id="276" r:id="rId9"/>
    <p:sldId id="278" r:id="rId10"/>
    <p:sldId id="279" r:id="rId11"/>
    <p:sldId id="280" r:id="rId12"/>
    <p:sldId id="261" r:id="rId13"/>
    <p:sldId id="281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9" d="100"/>
          <a:sy n="69" d="100"/>
        </p:scale>
        <p:origin x="-109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44C8E-3DD6-4B3B-982B-6FEFB342B9C9}" type="datetimeFigureOut">
              <a:rPr lang="ru-RU" smtClean="0"/>
              <a:pPr/>
              <a:t>18.12.2016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6555E-346B-4852-A43F-925ED67FAA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44C8E-3DD6-4B3B-982B-6FEFB342B9C9}" type="datetimeFigureOut">
              <a:rPr lang="ru-RU" smtClean="0"/>
              <a:pPr/>
              <a:t>18.12.2016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6555E-346B-4852-A43F-925ED67FAA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44C8E-3DD6-4B3B-982B-6FEFB342B9C9}" type="datetimeFigureOut">
              <a:rPr lang="ru-RU" smtClean="0"/>
              <a:pPr/>
              <a:t>18.12.2016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6555E-346B-4852-A43F-925ED67FAA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44C8E-3DD6-4B3B-982B-6FEFB342B9C9}" type="datetimeFigureOut">
              <a:rPr lang="ru-RU" smtClean="0"/>
              <a:pPr/>
              <a:t>18.12.2016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6555E-346B-4852-A43F-925ED67FAA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44C8E-3DD6-4B3B-982B-6FEFB342B9C9}" type="datetimeFigureOut">
              <a:rPr lang="ru-RU" smtClean="0"/>
              <a:pPr/>
              <a:t>18.12.2016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6555E-346B-4852-A43F-925ED67FAA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44C8E-3DD6-4B3B-982B-6FEFB342B9C9}" type="datetimeFigureOut">
              <a:rPr lang="ru-RU" smtClean="0"/>
              <a:pPr/>
              <a:t>18.12.2016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6555E-346B-4852-A43F-925ED67FAA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44C8E-3DD6-4B3B-982B-6FEFB342B9C9}" type="datetimeFigureOut">
              <a:rPr lang="ru-RU" smtClean="0"/>
              <a:pPr/>
              <a:t>18.12.2016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6555E-346B-4852-A43F-925ED67FAA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44C8E-3DD6-4B3B-982B-6FEFB342B9C9}" type="datetimeFigureOut">
              <a:rPr lang="ru-RU" smtClean="0"/>
              <a:pPr/>
              <a:t>18.12.2016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6555E-346B-4852-A43F-925ED67FAA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44C8E-3DD6-4B3B-982B-6FEFB342B9C9}" type="datetimeFigureOut">
              <a:rPr lang="ru-RU" smtClean="0"/>
              <a:pPr/>
              <a:t>18.12.2016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6555E-346B-4852-A43F-925ED67FAA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44C8E-3DD6-4B3B-982B-6FEFB342B9C9}" type="datetimeFigureOut">
              <a:rPr lang="ru-RU" smtClean="0"/>
              <a:pPr/>
              <a:t>18.12.2016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6555E-346B-4852-A43F-925ED67FAA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44C8E-3DD6-4B3B-982B-6FEFB342B9C9}" type="datetimeFigureOut">
              <a:rPr lang="ru-RU" smtClean="0"/>
              <a:pPr/>
              <a:t>18.12.2016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6555E-346B-4852-A43F-925ED67FAA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344C8E-3DD6-4B3B-982B-6FEFB342B9C9}" type="datetimeFigureOut">
              <a:rPr lang="ru-RU" smtClean="0"/>
              <a:pPr/>
              <a:t>18.12.2016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16555E-346B-4852-A43F-925ED67FAA1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/>
              <a:t>Опале </a:t>
            </a:r>
            <a:r>
              <a:rPr lang="ru-RU" i="1" dirty="0" err="1" smtClean="0"/>
              <a:t>листя</a:t>
            </a:r>
            <a:r>
              <a:rPr lang="ru-RU" i="1" dirty="0" smtClean="0"/>
              <a:t>: </a:t>
            </a:r>
            <a:r>
              <a:rPr lang="ru-RU" i="1" dirty="0" err="1" smtClean="0"/>
              <a:t>користь</a:t>
            </a:r>
            <a:r>
              <a:rPr lang="ru-RU" i="1" dirty="0" smtClean="0"/>
              <a:t> </a:t>
            </a:r>
            <a:r>
              <a:rPr lang="ru-RU" i="1" dirty="0" err="1" smtClean="0"/>
              <a:t>чи</a:t>
            </a:r>
            <a:r>
              <a:rPr lang="ru-RU" i="1" dirty="0" smtClean="0"/>
              <a:t> шкода?</a:t>
            </a:r>
            <a:br>
              <a:rPr lang="ru-RU" i="1" dirty="0" smtClean="0"/>
            </a:br>
            <a:r>
              <a:rPr lang="ru-RU" sz="1800" dirty="0" err="1" smtClean="0"/>
              <a:t>Захист</a:t>
            </a:r>
            <a:r>
              <a:rPr lang="ru-RU" sz="1800" dirty="0" smtClean="0"/>
              <a:t>  </a:t>
            </a:r>
            <a:r>
              <a:rPr lang="ru-RU" sz="1800" dirty="0" err="1" smtClean="0"/>
              <a:t>міні-проектів</a:t>
            </a:r>
            <a:r>
              <a:rPr lang="ru-RU" sz="1800" dirty="0" smtClean="0"/>
              <a:t> (Конструктор уроку  в  5-х </a:t>
            </a:r>
            <a:r>
              <a:rPr lang="ru-RU" sz="1800" dirty="0" err="1" smtClean="0"/>
              <a:t>класах</a:t>
            </a:r>
            <a:r>
              <a:rPr lang="ru-RU" sz="1800" dirty="0" smtClean="0"/>
              <a:t>)</a:t>
            </a:r>
            <a:endParaRPr lang="ru-RU" dirty="0"/>
          </a:p>
        </p:txBody>
      </p:sp>
      <p:pic>
        <p:nvPicPr>
          <p:cNvPr id="1026" name="Picture 2" descr="E:\Атестація\Опале листя\20161112_08290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364" y="1600200"/>
            <a:ext cx="7543272" cy="4525963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563888" y="443711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uk-UA" dirty="0" smtClean="0">
                <a:solidFill>
                  <a:schemeClr val="bg1"/>
                </a:solidFill>
              </a:rPr>
              <a:t>Вчитель географії</a:t>
            </a:r>
          </a:p>
          <a:p>
            <a:pPr algn="r"/>
            <a:r>
              <a:rPr lang="uk-UA" dirty="0" smtClean="0">
                <a:solidFill>
                  <a:schemeClr val="bg1"/>
                </a:solidFill>
              </a:rPr>
              <a:t>Одеської ЗОШ№16</a:t>
            </a:r>
          </a:p>
          <a:p>
            <a:pPr algn="r"/>
            <a:r>
              <a:rPr lang="uk-UA" dirty="0" smtClean="0">
                <a:solidFill>
                  <a:schemeClr val="bg1"/>
                </a:solidFill>
              </a:rPr>
              <a:t>Семенко А.В.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700808"/>
            <a:ext cx="8229600" cy="1512168"/>
          </a:xfrm>
        </p:spPr>
        <p:txBody>
          <a:bodyPr>
            <a:normAutofit/>
          </a:bodyPr>
          <a:lstStyle/>
          <a:p>
            <a:r>
              <a:rPr lang="uk-UA" u="sng" dirty="0" smtClean="0"/>
              <a:t>Виставка учнівських робіт:</a:t>
            </a:r>
            <a:endParaRPr lang="ru-RU" u="sng" dirty="0"/>
          </a:p>
        </p:txBody>
      </p:sp>
      <p:pic>
        <p:nvPicPr>
          <p:cNvPr id="7" name="Picture 2" descr="E:\Атестація\Опале листя\20161112_0829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8703775" cy="1224136"/>
          </a:xfrm>
          <a:prstGeom prst="rect">
            <a:avLst/>
          </a:prstGeom>
          <a:noFill/>
        </p:spPr>
      </p:pic>
      <p:pic>
        <p:nvPicPr>
          <p:cNvPr id="11266" name="Picture 2" descr="E:\Атестація\Опале листя\20161108_1305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3068960"/>
            <a:ext cx="4751173" cy="28507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700808"/>
            <a:ext cx="8229600" cy="1512168"/>
          </a:xfrm>
        </p:spPr>
        <p:txBody>
          <a:bodyPr>
            <a:normAutofit/>
          </a:bodyPr>
          <a:lstStyle/>
          <a:p>
            <a:r>
              <a:rPr lang="uk-UA" u="sng" dirty="0" smtClean="0"/>
              <a:t>Виставка учнівських робіт:</a:t>
            </a:r>
            <a:endParaRPr lang="ru-RU" u="sng" dirty="0"/>
          </a:p>
        </p:txBody>
      </p:sp>
      <p:pic>
        <p:nvPicPr>
          <p:cNvPr id="7" name="Picture 2" descr="E:\Атестація\Опале листя\20161112_0829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8703775" cy="1224136"/>
          </a:xfrm>
          <a:prstGeom prst="rect">
            <a:avLst/>
          </a:prstGeom>
          <a:noFill/>
        </p:spPr>
      </p:pic>
      <p:pic>
        <p:nvPicPr>
          <p:cNvPr id="12291" name="Picture 3" descr="E:\Атестація\Опале листя\20161109_0838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4077072"/>
            <a:ext cx="2640294" cy="1584176"/>
          </a:xfrm>
          <a:prstGeom prst="rect">
            <a:avLst/>
          </a:prstGeom>
          <a:noFill/>
        </p:spPr>
      </p:pic>
      <p:pic>
        <p:nvPicPr>
          <p:cNvPr id="12292" name="Picture 4" descr="E:\Атестація\Опале листя\20161109_08385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4509120"/>
            <a:ext cx="2830960" cy="1698576"/>
          </a:xfrm>
          <a:prstGeom prst="rect">
            <a:avLst/>
          </a:prstGeom>
          <a:noFill/>
        </p:spPr>
      </p:pic>
      <p:pic>
        <p:nvPicPr>
          <p:cNvPr id="12293" name="Picture 5" descr="E:\Атестація\5А\1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8997" y="3140968"/>
            <a:ext cx="2400267" cy="14401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Атестація\Опале листя\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916832"/>
            <a:ext cx="2283530" cy="3805883"/>
          </a:xfrm>
          <a:prstGeom prst="rect">
            <a:avLst/>
          </a:prstGeom>
          <a:noFill/>
        </p:spPr>
      </p:pic>
      <p:pic>
        <p:nvPicPr>
          <p:cNvPr id="7" name="Picture 2" descr="E:\Атестація\Опале листя\20161112_0829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332657"/>
            <a:ext cx="7543272" cy="1368152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3563888" y="2348880"/>
            <a:ext cx="432048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/>
              <a:t>В роботі використані матеріали:</a:t>
            </a:r>
            <a:r>
              <a:rPr lang="uk-UA" dirty="0" smtClean="0"/>
              <a:t> </a:t>
            </a:r>
          </a:p>
          <a:p>
            <a:endParaRPr lang="uk-UA" dirty="0" smtClean="0"/>
          </a:p>
          <a:p>
            <a:r>
              <a:rPr lang="uk-UA" dirty="0" smtClean="0"/>
              <a:t>* Методичний посібник  </a:t>
            </a:r>
            <a:r>
              <a:rPr lang="uk-UA" dirty="0" err="1" smtClean="0"/>
              <a:t>Ковтонюк</a:t>
            </a:r>
            <a:r>
              <a:rPr lang="uk-UA" dirty="0" smtClean="0"/>
              <a:t> Л.В. </a:t>
            </a:r>
          </a:p>
          <a:p>
            <a:r>
              <a:rPr lang="uk-UA" dirty="0" err="1" smtClean="0"/>
              <a:t>“Усі</a:t>
            </a:r>
            <a:r>
              <a:rPr lang="uk-UA" dirty="0" smtClean="0"/>
              <a:t> уроки природознавства.5 </a:t>
            </a:r>
            <a:r>
              <a:rPr lang="uk-UA" dirty="0" err="1" smtClean="0"/>
              <a:t>клас.”</a:t>
            </a:r>
            <a:r>
              <a:rPr lang="uk-UA" dirty="0" smtClean="0"/>
              <a:t> -Х.:</a:t>
            </a:r>
            <a:r>
              <a:rPr lang="uk-UA" dirty="0" err="1" smtClean="0"/>
              <a:t>Вид.група</a:t>
            </a:r>
            <a:r>
              <a:rPr lang="uk-UA" dirty="0" smtClean="0"/>
              <a:t> </a:t>
            </a:r>
            <a:r>
              <a:rPr lang="uk-UA" dirty="0" err="1" smtClean="0"/>
              <a:t>“Основа”</a:t>
            </a:r>
            <a:r>
              <a:rPr lang="uk-UA" dirty="0" smtClean="0"/>
              <a:t>, 2013.</a:t>
            </a:r>
          </a:p>
          <a:p>
            <a:endParaRPr lang="uk-UA" dirty="0" smtClean="0"/>
          </a:p>
          <a:p>
            <a:r>
              <a:rPr lang="uk-UA" dirty="0" smtClean="0"/>
              <a:t>* Фотоматеріали уроків  та учнівських робіт у 5-х класах  ОЗОШ№16;</a:t>
            </a:r>
          </a:p>
          <a:p>
            <a:endParaRPr lang="uk-UA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E:\Атестація\Опале листя\20161112_0829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32657"/>
            <a:ext cx="7543272" cy="1368152"/>
          </a:xfrm>
          <a:prstGeom prst="rect">
            <a:avLst/>
          </a:prstGeom>
          <a:noFill/>
        </p:spPr>
      </p:pic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835696" y="2708920"/>
            <a:ext cx="4968552" cy="1213595"/>
          </a:xfrm>
        </p:spPr>
        <p:txBody>
          <a:bodyPr/>
          <a:lstStyle/>
          <a:p>
            <a:pPr algn="ctr">
              <a:buNone/>
            </a:pPr>
            <a:r>
              <a:rPr lang="uk-UA" i="1" dirty="0" smtClean="0"/>
              <a:t>Дякую за увагу.</a:t>
            </a:r>
            <a:endParaRPr lang="ru-RU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sz="2000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uk-UA" sz="2000" b="1" u="sng" dirty="0" smtClean="0"/>
              <a:t>Мета уроку: </a:t>
            </a:r>
          </a:p>
          <a:p>
            <a:pPr>
              <a:buNone/>
            </a:pPr>
            <a:r>
              <a:rPr lang="uk-UA" sz="2000" dirty="0" smtClean="0"/>
              <a:t>    с</a:t>
            </a:r>
            <a:r>
              <a:rPr lang="ru-RU" sz="2000" dirty="0" err="1" smtClean="0"/>
              <a:t>формувати</a:t>
            </a:r>
            <a:r>
              <a:rPr lang="ru-RU" sz="2000" dirty="0" smtClean="0"/>
              <a:t> </a:t>
            </a:r>
            <a:r>
              <a:rPr lang="ru-RU" sz="2000" dirty="0" err="1" smtClean="0"/>
              <a:t>уявлення</a:t>
            </a:r>
            <a:r>
              <a:rPr lang="ru-RU" sz="2000" dirty="0" smtClean="0"/>
              <a:t> про склад </a:t>
            </a:r>
            <a:r>
              <a:rPr lang="ru-RU" sz="2000" dirty="0" err="1" smtClean="0"/>
              <a:t>речовин</a:t>
            </a:r>
            <a:r>
              <a:rPr lang="ru-RU" sz="2000" dirty="0" smtClean="0"/>
              <a:t> у </a:t>
            </a:r>
            <a:r>
              <a:rPr lang="ru-RU" sz="2000" dirty="0" err="1" smtClean="0"/>
              <a:t>природі</a:t>
            </a:r>
            <a:r>
              <a:rPr lang="ru-RU" sz="2000" dirty="0" smtClean="0"/>
              <a:t>, </a:t>
            </a:r>
            <a:r>
              <a:rPr lang="ru-RU" sz="2000" dirty="0" err="1" smtClean="0"/>
              <a:t>процеси</a:t>
            </a:r>
            <a:r>
              <a:rPr lang="ru-RU" sz="2000" dirty="0" smtClean="0"/>
              <a:t> та </a:t>
            </a:r>
            <a:r>
              <a:rPr lang="ru-RU" sz="2000" dirty="0" err="1" smtClean="0"/>
              <a:t>явища</a:t>
            </a:r>
            <a:r>
              <a:rPr lang="ru-RU" sz="2000" dirty="0" smtClean="0"/>
              <a:t>, </a:t>
            </a:r>
            <a:r>
              <a:rPr lang="ru-RU" sz="2000" dirty="0" err="1" smtClean="0"/>
              <a:t>які</a:t>
            </a:r>
            <a:r>
              <a:rPr lang="ru-RU" sz="2000" dirty="0" smtClean="0"/>
              <a:t> </a:t>
            </a:r>
            <a:r>
              <a:rPr lang="ru-RU" sz="2000" dirty="0" err="1" smtClean="0"/>
              <a:t>відбуваються</a:t>
            </a:r>
            <a:r>
              <a:rPr lang="ru-RU" sz="2000" dirty="0" smtClean="0"/>
              <a:t>, </a:t>
            </a:r>
            <a:r>
              <a:rPr lang="ru-RU" sz="2000" dirty="0" err="1" smtClean="0"/>
              <a:t>розвивати</a:t>
            </a:r>
            <a:r>
              <a:rPr lang="ru-RU" sz="2000" dirty="0" smtClean="0"/>
              <a:t> </a:t>
            </a:r>
            <a:r>
              <a:rPr lang="ru-RU" sz="2000" dirty="0" err="1" smtClean="0"/>
              <a:t>розуміння</a:t>
            </a:r>
            <a:r>
              <a:rPr lang="en-US" sz="2000" dirty="0" smtClean="0"/>
              <a:t> </a:t>
            </a:r>
            <a:r>
              <a:rPr lang="uk-UA" sz="2000" dirty="0" smtClean="0"/>
              <a:t>природних</a:t>
            </a:r>
            <a:br>
              <a:rPr lang="uk-UA" sz="2000" dirty="0" smtClean="0"/>
            </a:br>
            <a:r>
              <a:rPr lang="ru-RU" sz="2000" dirty="0" err="1" smtClean="0"/>
              <a:t>взаємозв</a:t>
            </a:r>
            <a:r>
              <a:rPr lang="en-US" sz="2000" dirty="0" smtClean="0"/>
              <a:t>’</a:t>
            </a:r>
            <a:r>
              <a:rPr lang="uk-UA" sz="2000" dirty="0" err="1" smtClean="0"/>
              <a:t>вязків</a:t>
            </a:r>
            <a:r>
              <a:rPr lang="uk-UA" sz="2000" dirty="0" smtClean="0"/>
              <a:t>.</a:t>
            </a:r>
          </a:p>
          <a:p>
            <a:r>
              <a:rPr lang="uk-UA" sz="2000" b="1" u="sng" dirty="0" smtClean="0"/>
              <a:t>Ціль:</a:t>
            </a:r>
          </a:p>
          <a:p>
            <a:pPr>
              <a:buNone/>
            </a:pPr>
            <a:r>
              <a:rPr lang="uk-UA" sz="2000" b="1" dirty="0" smtClean="0"/>
              <a:t>   </a:t>
            </a:r>
            <a:r>
              <a:rPr lang="uk-UA" sz="2000" dirty="0" smtClean="0"/>
              <a:t>розширення учнівських знань про різноманітність тіл і явищ у природі;</a:t>
            </a:r>
          </a:p>
          <a:p>
            <a:pPr>
              <a:buNone/>
            </a:pPr>
            <a:r>
              <a:rPr lang="uk-UA" sz="2000" dirty="0" smtClean="0"/>
              <a:t>   набуття досвіду пошукової діяльності;</a:t>
            </a:r>
          </a:p>
          <a:p>
            <a:pPr>
              <a:buNone/>
            </a:pPr>
            <a:r>
              <a:rPr lang="uk-UA" sz="2000" dirty="0" smtClean="0"/>
              <a:t>   відпрацювання навичок створення </a:t>
            </a:r>
            <a:r>
              <a:rPr lang="uk-UA" sz="2000" dirty="0" err="1" smtClean="0"/>
              <a:t>гербарійного</a:t>
            </a:r>
            <a:r>
              <a:rPr lang="uk-UA" sz="2000" dirty="0" smtClean="0"/>
              <a:t> матеріалу;</a:t>
            </a:r>
          </a:p>
          <a:p>
            <a:pPr>
              <a:buNone/>
            </a:pPr>
            <a:r>
              <a:rPr lang="uk-UA" sz="2000" dirty="0" smtClean="0"/>
              <a:t>   набування вмінь використовувати результати дослідницької роботи у побуті, повсякденні.</a:t>
            </a:r>
          </a:p>
          <a:p>
            <a:r>
              <a:rPr lang="uk-UA" sz="2000" b="1" u="sng" dirty="0" smtClean="0"/>
              <a:t>Форма роботи</a:t>
            </a:r>
            <a:r>
              <a:rPr lang="uk-UA" sz="2000" dirty="0" smtClean="0"/>
              <a:t>: усні повідомлення, </a:t>
            </a:r>
            <a:r>
              <a:rPr lang="uk-UA" sz="2000" dirty="0" err="1" smtClean="0"/>
              <a:t>фотоколлаж</a:t>
            </a:r>
            <a:r>
              <a:rPr lang="uk-UA" sz="2000" dirty="0" smtClean="0"/>
              <a:t>, презентація.</a:t>
            </a:r>
          </a:p>
          <a:p>
            <a:r>
              <a:rPr lang="uk-UA" sz="2000" b="1" u="sng" dirty="0" smtClean="0"/>
              <a:t>Обладнання: </a:t>
            </a:r>
            <a:r>
              <a:rPr lang="uk-UA" sz="2000" dirty="0" smtClean="0"/>
              <a:t>технічні можливості демонстрації (наявність </a:t>
            </a:r>
            <a:r>
              <a:rPr lang="uk-UA" sz="2000" dirty="0" err="1" smtClean="0"/>
              <a:t>комп</a:t>
            </a:r>
            <a:r>
              <a:rPr lang="en-US" sz="2000" dirty="0" smtClean="0"/>
              <a:t>’</a:t>
            </a:r>
            <a:r>
              <a:rPr lang="uk-UA" sz="2000" dirty="0" err="1" smtClean="0"/>
              <a:t>ютера</a:t>
            </a:r>
            <a:r>
              <a:rPr lang="uk-UA" sz="2000" dirty="0" smtClean="0"/>
              <a:t>)</a:t>
            </a:r>
            <a:endParaRPr lang="ru-RU" sz="2000" dirty="0"/>
          </a:p>
        </p:txBody>
      </p:sp>
      <p:pic>
        <p:nvPicPr>
          <p:cNvPr id="5" name="Picture 2" descr="E:\Атестація\Опале листя\20161112_0829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8703775" cy="12241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700808"/>
            <a:ext cx="8229600" cy="1512168"/>
          </a:xfrm>
        </p:spPr>
        <p:txBody>
          <a:bodyPr>
            <a:normAutofit/>
          </a:bodyPr>
          <a:lstStyle/>
          <a:p>
            <a:r>
              <a:rPr lang="uk-UA" u="sng" dirty="0" smtClean="0"/>
              <a:t>Організаційний момент.</a:t>
            </a:r>
            <a:br>
              <a:rPr lang="uk-UA" u="sng" dirty="0" smtClean="0"/>
            </a:br>
            <a:r>
              <a:rPr lang="uk-UA" u="sng" dirty="0" smtClean="0"/>
              <a:t>Мотивація навчальної діяльності:</a:t>
            </a:r>
            <a:endParaRPr lang="ru-RU" u="sng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99592" y="3429000"/>
            <a:ext cx="745232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/>
              <a:t>Учитель: </a:t>
            </a:r>
            <a:r>
              <a:rPr lang="uk-UA" dirty="0" smtClean="0"/>
              <a:t>Під час вивчення теми  </a:t>
            </a:r>
            <a:r>
              <a:rPr lang="uk-UA" dirty="0" err="1" smtClean="0"/>
              <a:t>“Тіла</a:t>
            </a:r>
            <a:r>
              <a:rPr lang="uk-UA" dirty="0" smtClean="0"/>
              <a:t>, речовини  та явища навколо </a:t>
            </a:r>
            <a:r>
              <a:rPr lang="uk-UA" dirty="0" err="1" smtClean="0"/>
              <a:t>нас”</a:t>
            </a:r>
            <a:r>
              <a:rPr lang="uk-UA" dirty="0" smtClean="0"/>
              <a:t>,  ви  провели величезну дослідницьку роботу, готували матеріали самостійно, та в командах , виконали  великий об</a:t>
            </a:r>
            <a:r>
              <a:rPr lang="en-US" dirty="0" smtClean="0"/>
              <a:t>’</a:t>
            </a:r>
            <a:r>
              <a:rPr lang="uk-UA" dirty="0" err="1" smtClean="0"/>
              <a:t>єм</a:t>
            </a:r>
            <a:r>
              <a:rPr lang="uk-UA" dirty="0" smtClean="0"/>
              <a:t> робіт.</a:t>
            </a:r>
          </a:p>
          <a:p>
            <a:r>
              <a:rPr lang="uk-UA" dirty="0" smtClean="0"/>
              <a:t>Тепер у Вас є можливість висловити думки та зробити висновки з  отриманих результатів.</a:t>
            </a:r>
            <a:endParaRPr lang="ru-RU" dirty="0"/>
          </a:p>
        </p:txBody>
      </p:sp>
      <p:pic>
        <p:nvPicPr>
          <p:cNvPr id="7" name="Picture 2" descr="E:\Атестація\Опале листя\20161112_0829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8703775" cy="12241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sz="2000" dirty="0"/>
          </a:p>
        </p:txBody>
      </p:sp>
      <p:pic>
        <p:nvPicPr>
          <p:cNvPr id="5" name="Picture 2" descr="E:\Атестація\Опале листя\20161112_0829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8703775" cy="1224136"/>
          </a:xfrm>
          <a:prstGeom prst="rect">
            <a:avLst/>
          </a:prstGeom>
          <a:noFill/>
        </p:spPr>
      </p:pic>
      <p:pic>
        <p:nvPicPr>
          <p:cNvPr id="4098" name="Picture 2" descr="E:\Атестація\Опале листя\20161108_125018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866398"/>
            <a:ext cx="2232248" cy="3720413"/>
          </a:xfrm>
          <a:prstGeom prst="rect">
            <a:avLst/>
          </a:prstGeom>
          <a:noFill/>
        </p:spPr>
      </p:pic>
      <p:pic>
        <p:nvPicPr>
          <p:cNvPr id="4101" name="Picture 5" descr="E:\Атестація\Опале листя\20161109_12325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2898198"/>
            <a:ext cx="2088232" cy="3699154"/>
          </a:xfrm>
          <a:prstGeom prst="rect">
            <a:avLst/>
          </a:prstGeom>
          <a:noFill/>
        </p:spPr>
      </p:pic>
      <p:pic>
        <p:nvPicPr>
          <p:cNvPr id="4102" name="Picture 6" descr="E:\Атестація\Опале листя\20161109_12445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0152" y="2912096"/>
            <a:ext cx="2160240" cy="3600400"/>
          </a:xfrm>
          <a:prstGeom prst="rect">
            <a:avLst/>
          </a:prstGeom>
          <a:noFill/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467544" y="17008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4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Захист проектів</a:t>
            </a:r>
            <a:endParaRPr kumimoji="0" lang="ru-RU" sz="4400" b="0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sz="2000" dirty="0"/>
          </a:p>
        </p:txBody>
      </p:sp>
      <p:pic>
        <p:nvPicPr>
          <p:cNvPr id="5" name="Picture 2" descr="E:\Атестація\Опале листя\20161112_0829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8703775" cy="1224136"/>
          </a:xfrm>
          <a:prstGeom prst="rect">
            <a:avLst/>
          </a:prstGeom>
          <a:noFill/>
        </p:spPr>
      </p:pic>
      <p:sp>
        <p:nvSpPr>
          <p:cNvPr id="9" name="Заголовок 1"/>
          <p:cNvSpPr txBox="1">
            <a:spLocks noGrp="1"/>
          </p:cNvSpPr>
          <p:nvPr>
            <p:ph idx="1"/>
          </p:nvPr>
        </p:nvSpPr>
        <p:spPr>
          <a:xfrm>
            <a:off x="457200" y="1600201"/>
            <a:ext cx="8229600" cy="10367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4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Захист проектів</a:t>
            </a:r>
            <a:endParaRPr kumimoji="0" lang="ru-RU" sz="4400" b="0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075" name="Picture 3" descr="E:\Атестація\Опале листя\20161109_1237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2636912"/>
            <a:ext cx="2376264" cy="3816424"/>
          </a:xfrm>
          <a:prstGeom prst="rect">
            <a:avLst/>
          </a:prstGeom>
          <a:noFill/>
        </p:spPr>
      </p:pic>
      <p:pic>
        <p:nvPicPr>
          <p:cNvPr id="7170" name="Picture 2" descr="E:\Атестація\Опале листя\20161108_12512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2636912"/>
            <a:ext cx="2303443" cy="38390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E:\Атестація\Опале листя\20161112_0829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32656"/>
            <a:ext cx="8703775" cy="1224136"/>
          </a:xfrm>
          <a:prstGeom prst="rect">
            <a:avLst/>
          </a:prstGeom>
          <a:noFill/>
        </p:spPr>
      </p:pic>
      <p:pic>
        <p:nvPicPr>
          <p:cNvPr id="6146" name="Picture 2" descr="E:\Атестація\Опале листя\20161108_1251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6877272" y="1556792"/>
            <a:ext cx="2411910" cy="4019850"/>
          </a:xfrm>
          <a:prstGeom prst="rect">
            <a:avLst/>
          </a:prstGeom>
          <a:noFill/>
        </p:spPr>
      </p:pic>
      <p:pic>
        <p:nvPicPr>
          <p:cNvPr id="6147" name="Picture 3" descr="E:\Атестація\Опале листя\20161108_12505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1916832"/>
            <a:ext cx="6477000" cy="3886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sz="2000" dirty="0"/>
          </a:p>
        </p:txBody>
      </p:sp>
      <p:pic>
        <p:nvPicPr>
          <p:cNvPr id="5" name="Picture 2" descr="E:\Атестація\Опале листя\20161112_0829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8703775" cy="1224136"/>
          </a:xfrm>
          <a:prstGeom prst="rect">
            <a:avLst/>
          </a:prstGeom>
          <a:noFill/>
        </p:spPr>
      </p:pic>
      <p:sp>
        <p:nvSpPr>
          <p:cNvPr id="9" name="Заголовок 1"/>
          <p:cNvSpPr txBox="1">
            <a:spLocks noGrp="1"/>
          </p:cNvSpPr>
          <p:nvPr>
            <p:ph idx="1"/>
          </p:nvPr>
        </p:nvSpPr>
        <p:spPr>
          <a:xfrm>
            <a:off x="457200" y="1600201"/>
            <a:ext cx="8229600" cy="10367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4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Захист проектів</a:t>
            </a:r>
            <a:endParaRPr kumimoji="0" lang="ru-RU" sz="4400" b="0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078" name="Picture 6" descr="E:\Атестація\Опале листя\сегодня 0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2636912"/>
            <a:ext cx="6336704" cy="38020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sz="2000" dirty="0"/>
          </a:p>
        </p:txBody>
      </p:sp>
      <p:pic>
        <p:nvPicPr>
          <p:cNvPr id="5" name="Picture 2" descr="E:\Атестація\Опале листя\20161112_0829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8703775" cy="1224136"/>
          </a:xfrm>
          <a:prstGeom prst="rect">
            <a:avLst/>
          </a:prstGeom>
          <a:noFill/>
        </p:spPr>
      </p:pic>
      <p:sp>
        <p:nvSpPr>
          <p:cNvPr id="6" name="Заголовок 1"/>
          <p:cNvSpPr>
            <a:spLocks noGrp="1"/>
          </p:cNvSpPr>
          <p:nvPr>
            <p:ph idx="1"/>
          </p:nvPr>
        </p:nvSpPr>
        <p:spPr>
          <a:xfrm>
            <a:off x="431032" y="2204864"/>
            <a:ext cx="8712968" cy="1008112"/>
          </a:xfrm>
        </p:spPr>
        <p:txBody>
          <a:bodyPr>
            <a:noAutofit/>
          </a:bodyPr>
          <a:lstStyle/>
          <a:p>
            <a:r>
              <a:rPr lang="uk-UA" sz="4400" u="sng" dirty="0" smtClean="0"/>
              <a:t>Підсумок </a:t>
            </a:r>
            <a:r>
              <a:rPr lang="uk-UA" sz="4400" u="sng" dirty="0" err="1" smtClean="0"/>
              <a:t>уроку.Рефлексія</a:t>
            </a:r>
            <a:r>
              <a:rPr lang="uk-UA" sz="4400" u="sng" dirty="0" smtClean="0"/>
              <a:t>.</a:t>
            </a:r>
            <a:endParaRPr lang="ru-RU" sz="4400" u="sng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55576" y="3356992"/>
            <a:ext cx="381642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/>
              <a:t>Учитель:</a:t>
            </a:r>
            <a:endParaRPr lang="uk-UA" dirty="0" smtClean="0"/>
          </a:p>
          <a:p>
            <a:r>
              <a:rPr lang="uk-UA" dirty="0" smtClean="0"/>
              <a:t>Давайте продемонструємо вміння висловлювати свої думки, відстоювати точку зору, дискутувати і робити висновки.</a:t>
            </a:r>
            <a:endParaRPr lang="ru-RU" dirty="0" smtClean="0"/>
          </a:p>
          <a:p>
            <a:r>
              <a:rPr lang="uk-UA" dirty="0" smtClean="0"/>
              <a:t>(Застосовується прийом </a:t>
            </a:r>
            <a:r>
              <a:rPr lang="uk-UA" dirty="0" err="1" smtClean="0"/>
              <a:t>“Відкритий</a:t>
            </a:r>
            <a:r>
              <a:rPr lang="uk-UA" dirty="0" smtClean="0"/>
              <a:t> </a:t>
            </a:r>
            <a:r>
              <a:rPr lang="uk-UA" dirty="0" err="1" smtClean="0"/>
              <a:t>мікрофон”</a:t>
            </a:r>
            <a:r>
              <a:rPr lang="uk-UA" dirty="0" smtClean="0"/>
              <a:t>. Діти висловлюють свої враження, оцінюють роботи однокласників)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79512" y="1600201"/>
            <a:ext cx="8712968" cy="7486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uk-UA" sz="44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Обговорення результатів :</a:t>
            </a:r>
            <a:endParaRPr kumimoji="0" lang="ru-RU" sz="4400" b="0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Picture 2" descr="E:\Атестація\Опале листя\сегодня 0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3140968"/>
            <a:ext cx="1641782" cy="27363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E:\Атестація\Опале листя\20161112_0829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8703775" cy="1224136"/>
          </a:xfrm>
          <a:prstGeom prst="rect">
            <a:avLst/>
          </a:prstGeom>
          <a:noFill/>
        </p:spPr>
      </p:pic>
      <p:pic>
        <p:nvPicPr>
          <p:cNvPr id="8195" name="Picture 3" descr="E:\Атестація\Опале листя\20161108_1257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2636912"/>
            <a:ext cx="1784985" cy="2974975"/>
          </a:xfrm>
          <a:prstGeom prst="rect">
            <a:avLst/>
          </a:prstGeom>
          <a:noFill/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467544" y="1700808"/>
            <a:ext cx="8229600" cy="15121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400" b="0" i="0" u="sng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Оформлення виставки учнівських робіт:</a:t>
            </a:r>
            <a:endParaRPr kumimoji="0" lang="ru-RU" sz="4400" b="0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99592" y="3429000"/>
            <a:ext cx="432048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/>
              <a:t>Учитель:</a:t>
            </a:r>
            <a:r>
              <a:rPr lang="uk-UA" dirty="0" smtClean="0"/>
              <a:t> Проводить оцінювання робіт.</a:t>
            </a:r>
          </a:p>
          <a:p>
            <a:r>
              <a:rPr lang="uk-UA" b="1" dirty="0" smtClean="0"/>
              <a:t>Повідомлення  домашнього завдання:</a:t>
            </a:r>
          </a:p>
          <a:p>
            <a:r>
              <a:rPr lang="uk-UA" dirty="0" smtClean="0"/>
              <a:t>Допрацювати  свої проекти, підготовка до шкільного конкурсу</a:t>
            </a:r>
            <a:r>
              <a:rPr lang="uk-UA" dirty="0" smtClean="0"/>
              <a:t>.</a:t>
            </a:r>
          </a:p>
          <a:p>
            <a:r>
              <a:rPr lang="uk-UA" dirty="0" smtClean="0"/>
              <a:t>Оформлення класної виставки робіт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</TotalTime>
  <Words>217</Words>
  <Application>Microsoft Office PowerPoint</Application>
  <PresentationFormat>Экран (4:3)</PresentationFormat>
  <Paragraphs>38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Опале листя: користь чи шкода? Захист  міні-проектів (Конструктор уроку  в  5-х класах)</vt:lpstr>
      <vt:lpstr>Слайд 2</vt:lpstr>
      <vt:lpstr>Організаційний момент. Мотивація навчальної діяльності:</vt:lpstr>
      <vt:lpstr>Слайд 4</vt:lpstr>
      <vt:lpstr>Слайд 5</vt:lpstr>
      <vt:lpstr>Слайд 6</vt:lpstr>
      <vt:lpstr>Слайд 7</vt:lpstr>
      <vt:lpstr>Слайд 8</vt:lpstr>
      <vt:lpstr>Слайд 9</vt:lpstr>
      <vt:lpstr>Виставка учнівських робіт:</vt:lpstr>
      <vt:lpstr>Виставка учнівських робіт:</vt:lpstr>
      <vt:lpstr>Слайд 12</vt:lpstr>
      <vt:lpstr>Слайд 13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Опале листя: користь чи шкода?</dc:title>
  <dc:creator>User</dc:creator>
  <cp:lastModifiedBy>User</cp:lastModifiedBy>
  <cp:revision>35</cp:revision>
  <dcterms:created xsi:type="dcterms:W3CDTF">2016-12-17T22:28:07Z</dcterms:created>
  <dcterms:modified xsi:type="dcterms:W3CDTF">2016-12-18T18:10:08Z</dcterms:modified>
</cp:coreProperties>
</file>